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92" r:id="rId3"/>
    <p:sldId id="287" r:id="rId4"/>
    <p:sldId id="257" r:id="rId5"/>
    <p:sldId id="258" r:id="rId6"/>
    <p:sldId id="259" r:id="rId7"/>
    <p:sldId id="261" r:id="rId8"/>
    <p:sldId id="262" r:id="rId9"/>
    <p:sldId id="263" r:id="rId10"/>
    <p:sldId id="280" r:id="rId11"/>
    <p:sldId id="293" r:id="rId12"/>
    <p:sldId id="265" r:id="rId13"/>
    <p:sldId id="266" r:id="rId14"/>
    <p:sldId id="288" r:id="rId15"/>
    <p:sldId id="267" r:id="rId16"/>
    <p:sldId id="281" r:id="rId17"/>
    <p:sldId id="289" r:id="rId18"/>
    <p:sldId id="268" r:id="rId19"/>
    <p:sldId id="284" r:id="rId20"/>
    <p:sldId id="285" r:id="rId21"/>
    <p:sldId id="290" r:id="rId22"/>
    <p:sldId id="270" r:id="rId23"/>
    <p:sldId id="271" r:id="rId24"/>
    <p:sldId id="291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DA58A3-EE14-479C-B5EA-71983F3D43CD}" type="datetimeFigureOut">
              <a:rPr lang="zh-CN" altLang="en-US" smtClean="0"/>
              <a:pPr/>
              <a:t>2014/11/24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FACC51-29A0-44C5-ACF8-80F5575958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A58A3-EE14-479C-B5EA-71983F3D43CD}" type="datetimeFigureOut">
              <a:rPr lang="zh-CN" altLang="en-US" smtClean="0"/>
              <a:pPr/>
              <a:t>2014/11/24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ACC51-29A0-44C5-ACF8-80F5575958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A58A3-EE14-479C-B5EA-71983F3D43CD}" type="datetimeFigureOut">
              <a:rPr lang="zh-CN" altLang="en-US" smtClean="0"/>
              <a:pPr/>
              <a:t>2014/11/24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ACC51-29A0-44C5-ACF8-80F5575958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A58A3-EE14-479C-B5EA-71983F3D43CD}" type="datetimeFigureOut">
              <a:rPr lang="zh-CN" altLang="en-US" smtClean="0"/>
              <a:pPr/>
              <a:t>2014/11/24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ACC51-29A0-44C5-ACF8-80F5575958A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A58A3-EE14-479C-B5EA-71983F3D43CD}" type="datetimeFigureOut">
              <a:rPr lang="zh-CN" altLang="en-US" smtClean="0"/>
              <a:pPr/>
              <a:t>2014/11/24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ACC51-29A0-44C5-ACF8-80F5575958A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A58A3-EE14-479C-B5EA-71983F3D43CD}" type="datetimeFigureOut">
              <a:rPr lang="zh-CN" altLang="en-US" smtClean="0"/>
              <a:pPr/>
              <a:t>2014/11/24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ACC51-29A0-44C5-ACF8-80F5575958A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A58A3-EE14-479C-B5EA-71983F3D43CD}" type="datetimeFigureOut">
              <a:rPr lang="zh-CN" altLang="en-US" smtClean="0"/>
              <a:pPr/>
              <a:t>2014/11/24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ACC51-29A0-44C5-ACF8-80F5575958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A58A3-EE14-479C-B5EA-71983F3D43CD}" type="datetimeFigureOut">
              <a:rPr lang="zh-CN" altLang="en-US" smtClean="0"/>
              <a:pPr/>
              <a:t>2014/11/24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ACC51-29A0-44C5-ACF8-80F5575958A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A58A3-EE14-479C-B5EA-71983F3D43CD}" type="datetimeFigureOut">
              <a:rPr lang="zh-CN" altLang="en-US" smtClean="0"/>
              <a:pPr/>
              <a:t>2014/11/24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ACC51-29A0-44C5-ACF8-80F5575958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DDA58A3-EE14-479C-B5EA-71983F3D43CD}" type="datetimeFigureOut">
              <a:rPr lang="zh-CN" altLang="en-US" smtClean="0"/>
              <a:pPr/>
              <a:t>2014/11/24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FACC51-29A0-44C5-ACF8-80F5575958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DA58A3-EE14-479C-B5EA-71983F3D43CD}" type="datetimeFigureOut">
              <a:rPr lang="zh-CN" altLang="en-US" smtClean="0"/>
              <a:pPr/>
              <a:t>2014/11/24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FACC51-29A0-44C5-ACF8-80F5575958A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DA58A3-EE14-479C-B5EA-71983F3D43CD}" type="datetimeFigureOut">
              <a:rPr lang="zh-CN" altLang="en-US" smtClean="0"/>
              <a:pPr/>
              <a:t>2014/11/24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FACC51-29A0-44C5-ACF8-80F5575958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23665;&#27946;&#29190;&#21457;&#29983;&#27515;&#23601;&#22312;&#19968;&#30636;&#38388;.flv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485776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</a:rPr>
              <a:t>当山洪来临时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  <p:pic>
        <p:nvPicPr>
          <p:cNvPr id="2" name="Picture 2" descr="I:\山洪\013000003584071259162565129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928670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</a:rPr>
              <a:t>当山洪来临时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73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）山洪暴发时，千万不要轻易涉水过河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2428868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）被山洪困住时，应及时与当地政府防汛部门取得联系，寻求救援</a:t>
            </a:r>
            <a:r>
              <a:rPr lang="zh-CN" altLang="en-US" sz="2800" dirty="0"/>
              <a:t>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1670" y="4143380"/>
            <a:ext cx="6357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当洪水来临时，一定要听众有关人员的安排，千万不可随意下水游动。无论遇到何种情形都不要慌，要学会发出求救，如晃动衣服或树枝，大声呼救等。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山洪\200972316525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H:\山洪\2013053022441521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:\山洪\2014050510584799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H:\山洪\20110317133721173502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:\山洪\E300A46F-7246-C1EF-A6D0-BB2AD8D6C06B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  <p:pic>
        <p:nvPicPr>
          <p:cNvPr id="1031" name="Picture 7" descr="H:\山洪\u=1929838385,2471028051&amp;fm=23&amp;gp=0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290"/>
            <a:ext cx="8858280" cy="6643710"/>
          </a:xfrm>
          <a:prstGeom prst="rect">
            <a:avLst/>
          </a:prstGeom>
          <a:noFill/>
        </p:spPr>
      </p:pic>
      <p:pic>
        <p:nvPicPr>
          <p:cNvPr id="1032" name="Picture 8" descr="H:\山洪\u=2005444846,3551624248&amp;fm=23&amp;gp=0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85794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落入洪水中的自救方法：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785926"/>
            <a:ext cx="77867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）先屏气并捏住鼻子，试试能否站起来。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）水深站不起来时，要及时脱掉鞋子，减少阻力。不会游泳也别惊慌，双脚交替向下踩水，手掌拍击水面让嘴巴露出，呼气后再使劲吸气，观察四周有无漂浮物可抱住。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）及时躲避漩涡及水中夹带的石块等危及生命的物体。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）许多人同时落水的话，可以手拉手，用牵制力共同抵御洪水。</a:t>
            </a:r>
            <a:endParaRPr lang="en-US" altLang="zh-CN" sz="2400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案例分析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: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571612"/>
            <a:ext cx="7286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一天凌晨，因邻近山区暴发山洪，湖北某县城内汪洋一片，该县小学的杨老师家也进了水。当时家里除了杨老师丈夫外，还有寄住在她家的学生小锋。大水来势凶狠，很快就没过了小腿。离家</a:t>
            </a:r>
            <a:r>
              <a:rPr lang="en-US" altLang="zh-CN" sz="2400" dirty="0" smtClean="0"/>
              <a:t>20</a:t>
            </a:r>
            <a:r>
              <a:rPr lang="zh-CN" altLang="en-US" sz="2400" dirty="0" smtClean="0"/>
              <a:t>米处有一排樟树，只有爬到树上才有可能等到救援。杨老师和丈夫一起护着小锋往树的方向移动，在水没过小锋的头之前来到樟树前杨老师的丈夫托着小锋，帮他爬上了树。随后他们夫妇也抱住了旁边的一棵树。可因为水太急，没过多久小锋就快抱不住了，杨老师的丈夫艰难地游了过去，把小锋托到了一棵有树杈的更大的树上，让孩子站在上面，杨老师不断鼓励小锋，让他抱紧树干。终于天亮后，前来救援的消防队队员成功营救了他们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142984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结合所学知识，你能分析一下这个案例中，杨老师 的做法有哪些是值得借鉴的吗？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7148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模拟演练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: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500174"/>
            <a:ext cx="742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</a:rPr>
              <a:t>正确穿戴救生衣：</a:t>
            </a:r>
            <a:endParaRPr lang="en-US" altLang="zh-CN" sz="2800" b="1" dirty="0" smtClean="0">
              <a:solidFill>
                <a:schemeClr val="accent1"/>
              </a:solidFill>
            </a:endParaRPr>
          </a:p>
          <a:p>
            <a:r>
              <a:rPr lang="zh-CN" altLang="en-US" sz="2800" b="1" dirty="0" smtClean="0">
                <a:solidFill>
                  <a:schemeClr val="accent1"/>
                </a:solidFill>
              </a:rPr>
              <a:t>我们要熟练掌握救生衣的正确穿戴方法，在关键时刻保护好自己和他人的生命安全。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071810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）把救生衣套在颈上，将长方形浮力袋置于向前，系好领口的带子。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4071942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）将左右两根缚带分别穿过左右两边的扣带环，绕到背后交叉。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5143512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）再将缚带穿过胸前的扣带环，并打上死结。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:\山洪\221546vyoxux20vuu1o41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:\山洪\2013061709071590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48175" cy="5829300"/>
          </a:xfrm>
          <a:prstGeom prst="rect">
            <a:avLst/>
          </a:prstGeom>
          <a:noFill/>
        </p:spPr>
      </p:pic>
      <p:pic>
        <p:nvPicPr>
          <p:cNvPr id="38915" name="Picture 3" descr="I:\山洪\g0_117921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71480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制作简易漂浮工具：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1857364"/>
            <a:ext cx="6858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当情况紧急，没有救生衣时，我们可以学着就地取村，自制简易的逃生工具。充分利用篮球，网兜，绳子，以及塑料桶，塑料盆等有浮力的物品，将它们组合起来做成自救工具。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diytrade.com/cdimg/884473/8356730/0/1237532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43306" cy="3214686"/>
          </a:xfrm>
          <a:prstGeom prst="rect">
            <a:avLst/>
          </a:prstGeom>
          <a:noFill/>
        </p:spPr>
      </p:pic>
      <p:pic>
        <p:nvPicPr>
          <p:cNvPr id="3" name="Picture 4" descr="http://image.mmimm.com/mempic3/feiyiban0715_579133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66"/>
            <a:ext cx="2928958" cy="2714644"/>
          </a:xfrm>
          <a:prstGeom prst="rect">
            <a:avLst/>
          </a:prstGeom>
          <a:noFill/>
        </p:spPr>
      </p:pic>
      <p:pic>
        <p:nvPicPr>
          <p:cNvPr id="4" name="Picture 2" descr="http://file.youboy.com/a/91/88/81/8/11852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57166"/>
            <a:ext cx="2571736" cy="2476501"/>
          </a:xfrm>
          <a:prstGeom prst="rect">
            <a:avLst/>
          </a:prstGeom>
          <a:noFill/>
        </p:spPr>
      </p:pic>
      <p:pic>
        <p:nvPicPr>
          <p:cNvPr id="5" name="Picture 2" descr="http://image.sonhoo.com/userpic/huaheng88/38590420093231529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2"/>
            <a:ext cx="4286248" cy="3500438"/>
          </a:xfrm>
          <a:prstGeom prst="rect">
            <a:avLst/>
          </a:prstGeom>
          <a:noFill/>
        </p:spPr>
      </p:pic>
      <p:pic>
        <p:nvPicPr>
          <p:cNvPr id="6" name="Picture 2" descr="http://img.01hr.com/product/big/1/170/1701fbdbc65f716f998de0d14bd78f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500438"/>
            <a:ext cx="27813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56" y="121442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山洪暴发，生死就在一瞬间</a:t>
            </a:r>
            <a:r>
              <a:rPr lang="zh-CN" altLang="en-US" dirty="0" smtClean="0">
                <a:hlinkClick r:id="rId2" action="ppaction://hlinkfile"/>
              </a:rPr>
              <a:t>山洪爆发生死就在一瞬间</a:t>
            </a:r>
            <a:r>
              <a:rPr lang="en-US" altLang="zh-CN" dirty="0" smtClean="0">
                <a:hlinkClick r:id="rId2" action="ppaction://hlinkfile"/>
              </a:rPr>
              <a:t>.</a:t>
            </a:r>
            <a:r>
              <a:rPr lang="en-US" altLang="zh-CN" dirty="0" err="1" smtClean="0">
                <a:hlinkClick r:id="rId2" action="ppaction://hlinkfile"/>
              </a:rPr>
              <a:t>flv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01.c.aliimg.com/img/ibank/2010/252/555/237555252_708155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59235" cy="3575024"/>
          </a:xfrm>
          <a:prstGeom prst="rect">
            <a:avLst/>
          </a:prstGeom>
          <a:noFill/>
        </p:spPr>
      </p:pic>
      <p:pic>
        <p:nvPicPr>
          <p:cNvPr id="3" name="Picture 4" descr="http://i01.c.aliimg.com/img/product/30/64/05/30640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0"/>
            <a:ext cx="3500462" cy="3714752"/>
          </a:xfrm>
          <a:prstGeom prst="rect">
            <a:avLst/>
          </a:prstGeom>
          <a:noFill/>
        </p:spPr>
      </p:pic>
      <p:pic>
        <p:nvPicPr>
          <p:cNvPr id="4" name="Picture 4" descr="http://pic5.nipic.com/20091220/3965271_18041604715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71876"/>
            <a:ext cx="4143371" cy="3286124"/>
          </a:xfrm>
          <a:prstGeom prst="rect">
            <a:avLst/>
          </a:prstGeom>
          <a:noFill/>
        </p:spPr>
      </p:pic>
      <p:pic>
        <p:nvPicPr>
          <p:cNvPr id="5" name="Picture 2" descr="http://img5.imgtn.bdimg.com/it/u=1048209364,2706466333&amp;fm=23&amp;gp=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786190"/>
            <a:ext cx="4357718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64291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</a:rPr>
              <a:t>结绳营救他人：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1857364"/>
            <a:ext cx="5715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某镇正遭受山洪的侵袭，一位同学被洪水所困，你需要利用手边的一捆长绳帮助他尽快逃出这个危险的地方。以小组为单位，练习快速结绳，抛绳，模拟情境，展开营救演练。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48" y="42860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观察天气征兆 躲避山洪灾害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1500174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在夏秋季，当观察到下面几种天气征兆时，极有可能暴发山洪，应提高警惕。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857496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 </a:t>
            </a:r>
            <a:r>
              <a:rPr lang="zh-CN" altLang="en-US" sz="2800" dirty="0" smtClean="0"/>
              <a:t>）早上天气闷热，甚至感到呼吸困难，午后往往有强降雨发生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421481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早晨见到远处有宝塔状墨云隆起，一般午后会有强雷雨发生。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009" y="571480"/>
            <a:ext cx="800219" cy="22860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小知识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000372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）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炎热的夜晚，听到不远处有沉闷的雷声忽东忽西，一般是暴雨即将来临的征兆。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478632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5</a:t>
            </a:r>
            <a:r>
              <a:rPr lang="zh-CN" altLang="en-US" sz="2800" dirty="0" smtClean="0"/>
              <a:t>）看到天边有漏斗云时，表明天气极不稳定，随时都有雷雨大风来临的可能。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000108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3 </a:t>
            </a:r>
            <a:r>
              <a:rPr lang="zh-CN" altLang="en-US" sz="2800" dirty="0" smtClean="0"/>
              <a:t>）多日天气晴朗无云，特别炎热，忽见山岭迎风坡上隆起小云团，一般午夜或凌晨会有强雷雨发生。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64291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</a:rPr>
              <a:t>我的收获：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643182"/>
            <a:ext cx="72152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通过今天的实践活动，我掌握了：</a:t>
            </a:r>
            <a:endParaRPr lang="en-US" altLang="zh-CN" sz="32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体会到了</a:t>
            </a:r>
            <a:endParaRPr lang="zh-CN" altLang="en-US" sz="32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1071538" y="3857628"/>
            <a:ext cx="72152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714612" y="4929198"/>
            <a:ext cx="5572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ap.tqybw.net/ditu/hubei/picture/2013042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357298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受所处地理位置和气候的影响，湖北省是我国洪水多发地区。我省山区更是时有山洪发生，给人们的生命安全造成了极大威胁。那么到底什么是山洪</a:t>
            </a:r>
            <a:r>
              <a:rPr lang="en-US" altLang="zh-CN" sz="3600" dirty="0" smtClean="0"/>
              <a:t>?</a:t>
            </a:r>
            <a:r>
              <a:rPr lang="zh-CN" altLang="en-US" sz="3600" dirty="0" smtClean="0"/>
              <a:t>山洪是怎么形成的</a:t>
            </a:r>
            <a:r>
              <a:rPr lang="en-US" altLang="zh-CN" sz="3600" dirty="0" smtClean="0"/>
              <a:t>?</a:t>
            </a:r>
            <a:r>
              <a:rPr lang="zh-CN" altLang="en-US" sz="3600" dirty="0" smtClean="0"/>
              <a:t>如果山洪真的来临，我们该怎么办呢？今天就让我们来学习有关山洪的知识吧！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64291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什么是山洪？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2071678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山洪是山丘区特殊的洪水，群众习惯称之“发蛟”。洪水历时一般几十分钟到</a:t>
            </a:r>
            <a:r>
              <a:rPr lang="en-US" sz="4000" dirty="0"/>
              <a:t>1</a:t>
            </a:r>
            <a:r>
              <a:rPr lang="zh-CN" altLang="en-US" sz="4000" dirty="0"/>
              <a:t>－</a:t>
            </a:r>
            <a:r>
              <a:rPr lang="en-US" sz="4000" dirty="0"/>
              <a:t>2</a:t>
            </a:r>
            <a:r>
              <a:rPr lang="zh-CN" altLang="en-US" sz="4000" dirty="0"/>
              <a:t>个小时。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57148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山洪是怎么形成的？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7224" y="1643050"/>
            <a:ext cx="7858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、地形条件：一般形成山洪泥石流的地形特征是中高山区，相对高差大，河谷坡度陡峻。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、森林覆盖条件：大范围树林、毛竹覆盖，汛期当暖湿空气携带大量水气，达到林区上空，与林区温度偏低，相对湿度偏大的冷空气交锋，易造成大的局部降水。 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、水源条件：水体既是山洪泥石流的组成部分，又是激发因素，主要来自降雨。 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　　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14356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山洪的危害？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0166" y="1785926"/>
            <a:ext cx="67151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山洪冲毁房屋、田地、道路和桥梁，常造成人身伤亡和财产损失</a:t>
            </a:r>
            <a:r>
              <a:rPr lang="zh-CN" altLang="en-US" sz="2800" dirty="0" smtClean="0"/>
              <a:t>。如</a:t>
            </a:r>
            <a:r>
              <a:rPr lang="en-US" altLang="zh-CN" sz="2800" dirty="0" smtClean="0"/>
              <a:t>2010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8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7</a:t>
            </a:r>
            <a:r>
              <a:rPr lang="zh-CN" altLang="en-US" sz="2800" dirty="0" smtClean="0"/>
              <a:t>日</a:t>
            </a:r>
            <a:r>
              <a:rPr lang="en-US" altLang="zh-CN" sz="2800" dirty="0" smtClean="0"/>
              <a:t>22</a:t>
            </a:r>
            <a:r>
              <a:rPr lang="zh-CN" altLang="en-US" sz="2800" dirty="0" smtClean="0"/>
              <a:t>时许，甘南州舟曲县突降强降雨，引了山洪泥石流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截至</a:t>
            </a:r>
            <a:r>
              <a:rPr lang="en-US" altLang="zh-CN" sz="2800" dirty="0" smtClean="0"/>
              <a:t>28</a:t>
            </a:r>
            <a:r>
              <a:rPr lang="zh-CN" altLang="en-US" sz="2800" dirty="0" smtClean="0"/>
              <a:t>日，舟曲特大山洪泥石流灾害造成</a:t>
            </a:r>
            <a:r>
              <a:rPr lang="en-US" altLang="zh-CN" sz="2800" dirty="0" smtClean="0"/>
              <a:t>1463</a:t>
            </a:r>
            <a:r>
              <a:rPr lang="zh-CN" altLang="en-US" sz="2800" dirty="0" smtClean="0"/>
              <a:t>人遇难，失踪</a:t>
            </a:r>
            <a:r>
              <a:rPr lang="en-US" altLang="zh-CN" sz="2800" dirty="0" smtClean="0"/>
              <a:t>302</a:t>
            </a:r>
            <a:r>
              <a:rPr lang="zh-CN" altLang="en-US" sz="2800" dirty="0" smtClean="0"/>
              <a:t>人，受伤住院人数</a:t>
            </a:r>
            <a:r>
              <a:rPr lang="en-US" altLang="zh-CN" sz="2800" dirty="0" smtClean="0"/>
              <a:t>72</a:t>
            </a:r>
            <a:r>
              <a:rPr lang="zh-CN" altLang="en-US" sz="2800" dirty="0" smtClean="0"/>
              <a:t>人，整个舟曲县城基本被毁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64291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山洪的特点？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171448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（</a:t>
            </a:r>
            <a:r>
              <a:rPr lang="en-US" altLang="zh-CN" sz="3600" dirty="0" smtClean="0"/>
              <a:t>1</a:t>
            </a:r>
            <a:r>
              <a:rPr lang="zh-CN" altLang="en-US" sz="3600" dirty="0" smtClean="0"/>
              <a:t>）季节性强</a:t>
            </a:r>
            <a:endParaRPr lang="en-US" altLang="zh-CN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00232" y="2786058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（</a:t>
            </a:r>
            <a:r>
              <a:rPr lang="en-US" altLang="zh-CN" sz="3600" dirty="0" smtClean="0"/>
              <a:t>2</a:t>
            </a:r>
            <a:r>
              <a:rPr lang="zh-CN" altLang="en-US" sz="3600" dirty="0" smtClean="0"/>
              <a:t>）区域性明显</a:t>
            </a:r>
            <a:endParaRPr lang="en-US" altLang="zh-CN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00232" y="378619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（</a:t>
            </a:r>
            <a:r>
              <a:rPr lang="en-US" altLang="zh-CN" sz="3600" dirty="0" smtClean="0"/>
              <a:t>3</a:t>
            </a:r>
            <a:r>
              <a:rPr lang="zh-CN" altLang="en-US" sz="3600" dirty="0" smtClean="0"/>
              <a:t>）来势迅猛</a:t>
            </a:r>
            <a:endParaRPr lang="en-US" altLang="zh-CN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00232" y="471488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（</a:t>
            </a:r>
            <a:r>
              <a:rPr lang="en-US" altLang="zh-CN" sz="3600" dirty="0" smtClean="0"/>
              <a:t>4</a:t>
            </a:r>
            <a:r>
              <a:rPr lang="zh-CN" altLang="en-US" sz="3600" dirty="0" smtClean="0"/>
              <a:t>）破坏性强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57148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突遇山洪可采取的措施：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785926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）一定要保持冷静，迅速观察周边环境，尽快向山上或较高地方转移。如一时转移不了，应选择一个相对安全的地方避洪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4071942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）山洪暴发时，不要沿着行洪道方向跑，而要向两侧快速躲避。</a:t>
            </a:r>
            <a:endParaRPr lang="zh-CN" alt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</TotalTime>
  <Words>1171</Words>
  <Application>Microsoft Office PowerPoint</Application>
  <PresentationFormat>全屏显示(4:3)</PresentationFormat>
  <Paragraphs>57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聚合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</cp:lastModifiedBy>
  <cp:revision>18</cp:revision>
  <dcterms:created xsi:type="dcterms:W3CDTF">2014-11-14T01:51:02Z</dcterms:created>
  <dcterms:modified xsi:type="dcterms:W3CDTF">2014-11-24T01:18:48Z</dcterms:modified>
</cp:coreProperties>
</file>